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1" r:id="rId12"/>
    <p:sldId id="272" r:id="rId13"/>
    <p:sldId id="265" r:id="rId14"/>
    <p:sldId id="267" r:id="rId15"/>
    <p:sldId id="268" r:id="rId16"/>
    <p:sldId id="270" r:id="rId17"/>
    <p:sldId id="26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327"/>
  </p:normalViewPr>
  <p:slideViewPr>
    <p:cSldViewPr snapToGrid="0" snapToObjects="1">
      <p:cViewPr varScale="1">
        <p:scale>
          <a:sx n="213" d="100"/>
          <a:sy n="213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8D661D2-0567-E749-B8E2-E5BB607BC5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034728-BEFA-584B-9001-C8310A7BF7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4E8B4-76F9-E74C-BB6F-633B91183396}" type="datetimeFigureOut">
              <a:rPr lang="es-ES" smtClean="0"/>
              <a:t>7/3/21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9EE85C4-20C5-6143-A29E-D3DB1D7615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1E7F76-7F04-9D4D-89F2-7A21454543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790EF-0C54-8748-8AF0-75AB644875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69184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48A92-DB9E-B94D-8BD0-F72C206D4687}" type="datetimeFigureOut">
              <a:rPr lang="es-ES" smtClean="0"/>
              <a:t>7/3/21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E48EC-6FF8-C248-AC79-1FC3600D95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8376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90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file:///ol/x11Hm&#171;/x18egamo/x16Felip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A529F-B974-9342-972C-66DE90A10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Sistema de encriptación utilizando redes </a:t>
            </a:r>
            <a:r>
              <a:rPr lang="es-ES" dirty="0" err="1">
                <a:solidFill>
                  <a:schemeClr val="bg1"/>
                </a:solidFill>
              </a:rPr>
              <a:t>gan</a:t>
            </a:r>
            <a:r>
              <a:rPr lang="es-ES" dirty="0">
                <a:solidFill>
                  <a:schemeClr val="bg1"/>
                </a:solidFill>
              </a:rPr>
              <a:t> y </a:t>
            </a:r>
            <a:r>
              <a:rPr lang="es-ES" dirty="0" err="1">
                <a:solidFill>
                  <a:schemeClr val="bg1"/>
                </a:solidFill>
              </a:rPr>
              <a:t>autoencoders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355729-93C2-324A-B1B8-5C08D1628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dirty="0"/>
              <a:t>Evaluación aprendizaje profundo i y ii</a:t>
            </a:r>
          </a:p>
          <a:p>
            <a:pPr algn="ctr"/>
            <a:r>
              <a:rPr lang="es-ES" dirty="0"/>
              <a:t>Felipe </a:t>
            </a:r>
            <a:r>
              <a:rPr lang="es-ES" dirty="0" err="1"/>
              <a:t>higón</a:t>
            </a:r>
            <a:r>
              <a:rPr lang="es-ES" dirty="0"/>
              <a:t> Martínez</a:t>
            </a:r>
          </a:p>
          <a:p>
            <a:pPr algn="ctr"/>
            <a:endParaRPr lang="es-ES" dirty="0"/>
          </a:p>
          <a:p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2CF9420-C827-0F49-B91D-165EC5699C7D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5" name="Imagen 4" descr="Texto&#10;&#10;Descripción generada automáticamente">
              <a:extLst>
                <a:ext uri="{FF2B5EF4-FFF2-40B4-BE49-F238E27FC236}">
                  <a16:creationId xmlns:a16="http://schemas.microsoft.com/office/drawing/2014/main" id="{FA0448A8-8F99-DF47-84D3-A91F4820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7B9DD1F7-2341-304C-8369-7903726EC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A3D7055-12B5-9B44-93A6-3A9221EA1A35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2D1CD8A-BD3B-BC4B-93CE-B16E4FFCF88F}"/>
              </a:ext>
            </a:extLst>
          </p:cNvPr>
          <p:cNvSpPr txBox="1"/>
          <p:nvPr/>
        </p:nvSpPr>
        <p:spPr>
          <a:xfrm>
            <a:off x="5062905" y="4618659"/>
            <a:ext cx="2418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felipe.higon@gmail.com</a:t>
            </a:r>
            <a:endParaRPr lang="es-ES" dirty="0"/>
          </a:p>
          <a:p>
            <a:r>
              <a:rPr lang="es-ES" dirty="0" err="1"/>
              <a:t>fehimar@alumni.uv.es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025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CONVOLUCIONAL </a:t>
            </a:r>
            <a:r>
              <a:rPr lang="es-ES" u="sng" dirty="0" err="1">
                <a:solidFill>
                  <a:schemeClr val="bg1"/>
                </a:solidFill>
              </a:rPr>
              <a:t>hack</a:t>
            </a:r>
            <a:endParaRPr lang="es-ES" u="sng" dirty="0">
              <a:solidFill>
                <a:schemeClr val="bg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337958" y="1280041"/>
            <a:ext cx="5902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Espacio latente codificado dimensión 16.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 son los números del 0 al 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Posteriormente se pasan de ASCII a texto.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Modelo idéntico si juntamos el </a:t>
            </a:r>
            <a:r>
              <a:rPr lang="es-ES" dirty="0" err="1"/>
              <a:t>decoder</a:t>
            </a:r>
            <a:r>
              <a:rPr lang="es-ES" dirty="0"/>
              <a:t> + </a:t>
            </a:r>
            <a:r>
              <a:rPr lang="es-ES" dirty="0" err="1"/>
              <a:t>convolucional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Genero </a:t>
            </a:r>
            <a:r>
              <a:rPr lang="es-ES" dirty="0" err="1"/>
              <a:t>Dataset</a:t>
            </a:r>
            <a:r>
              <a:rPr lang="es-ES" dirty="0"/>
              <a:t> artificial con generador GAN + ENCODER. </a:t>
            </a:r>
            <a:r>
              <a:rPr lang="es-ES" dirty="0" err="1"/>
              <a:t>Dataset</a:t>
            </a:r>
            <a:r>
              <a:rPr lang="es-ES" dirty="0"/>
              <a:t> de 10000 muestras 1000 de cada número.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Resultados: </a:t>
            </a:r>
            <a:r>
              <a:rPr lang="es-ES" dirty="0" err="1"/>
              <a:t>loss</a:t>
            </a:r>
            <a:r>
              <a:rPr lang="es-ES" dirty="0"/>
              <a:t>: 0.0264 - </a:t>
            </a:r>
            <a:r>
              <a:rPr lang="es-ES" dirty="0" err="1"/>
              <a:t>accuracy</a:t>
            </a:r>
            <a:r>
              <a:rPr lang="es-ES" dirty="0"/>
              <a:t>: 0.9941 (100 Épocas).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Parámetros: 145370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F197FBC0-454D-394E-8647-6AF27B40A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585" y="1255587"/>
            <a:ext cx="3658185" cy="5375704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1A9722D3-1180-8948-AA09-BE1778726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087" y="4186181"/>
            <a:ext cx="3605400" cy="152609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884C88E-040A-7D46-BE7A-1BA06A54F662}"/>
              </a:ext>
            </a:extLst>
          </p:cNvPr>
          <p:cNvSpPr/>
          <p:nvPr/>
        </p:nvSpPr>
        <p:spPr>
          <a:xfrm>
            <a:off x="7894918" y="5207264"/>
            <a:ext cx="1284941" cy="505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209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Funciones transmisión recepción texto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2897DFD7-1E00-E144-97BD-FB1DC548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56" y="4306633"/>
            <a:ext cx="3450889" cy="24410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E8F30B0-6F48-2148-9FA7-F6585CA21C61}"/>
              </a:ext>
            </a:extLst>
          </p:cNvPr>
          <p:cNvSpPr txBox="1"/>
          <p:nvPr/>
        </p:nvSpPr>
        <p:spPr>
          <a:xfrm>
            <a:off x="5280313" y="1500943"/>
            <a:ext cx="59020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Transmisión: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Entrada: Texto a enviar.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Salida: vector de dimensiones: (</a:t>
            </a:r>
            <a:r>
              <a:rPr lang="es-ES" dirty="0" err="1"/>
              <a:t>len</a:t>
            </a:r>
            <a:r>
              <a:rPr lang="es-ES" dirty="0"/>
              <a:t>(texto) x 3,16)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Genera proceso completo de encriptación-des-encriptación.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Devuelve la menor probabilidad de 10 elementos.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Ventajas: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Se asegura la correcta recepción del mensaje.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Se asegura la máxima variabilidad posible.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Desventajas: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Tiempo para encriptar.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Longitud del mensaje, por cada </a:t>
            </a:r>
            <a:r>
              <a:rPr lang="es-ES" dirty="0" err="1"/>
              <a:t>caracter</a:t>
            </a:r>
            <a:r>
              <a:rPr lang="es-ES" dirty="0"/>
              <a:t> (3,16).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Recepción: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Entrada: vector codificado de dimensiones: (</a:t>
            </a:r>
            <a:r>
              <a:rPr lang="es-ES" dirty="0" err="1"/>
              <a:t>len</a:t>
            </a:r>
            <a:r>
              <a:rPr lang="es-ES" dirty="0"/>
              <a:t>(texto) x 3,16).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Salida: Texto decodificado.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0DB9E473-7DAF-354B-8F67-08402E352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549" y="1314265"/>
            <a:ext cx="2675591" cy="29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2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Funciones transmisión recepción texto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E8F30B0-6F48-2148-9FA7-F6585CA21C61}"/>
              </a:ext>
            </a:extLst>
          </p:cNvPr>
          <p:cNvSpPr txBox="1"/>
          <p:nvPr/>
        </p:nvSpPr>
        <p:spPr>
          <a:xfrm>
            <a:off x="1210337" y="1447154"/>
            <a:ext cx="3355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Para la cadena "</a:t>
            </a:r>
            <a:r>
              <a:rPr lang="es-ES" dirty="0" err="1"/>
              <a:t>abcdefghijklmnopqrstuvwxyz</a:t>
            </a:r>
            <a:r>
              <a:rPr lang="es-ES" dirty="0"/>
              <a:t>”, se genera el siguiente vector: 		  (26 x 3) , (16). </a:t>
            </a:r>
          </a:p>
          <a:p>
            <a:pPr lvl="3" algn="just"/>
            <a:endParaRPr lang="es-ES" dirty="0"/>
          </a:p>
          <a:p>
            <a:pPr algn="just"/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2" name="Imagen 1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69180C6-70F6-7343-88AC-F0501A23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66" y="2626146"/>
            <a:ext cx="1194547" cy="3843991"/>
          </a:xfrm>
          <a:prstGeom prst="rect">
            <a:avLst/>
          </a:prstGeom>
        </p:spPr>
      </p:pic>
      <p:pic>
        <p:nvPicPr>
          <p:cNvPr id="14" name="Imagen 1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976444B-A284-CD47-8746-D4B1174D7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025" y="2798397"/>
            <a:ext cx="2073777" cy="1369784"/>
          </a:xfrm>
          <a:prstGeom prst="rect">
            <a:avLst/>
          </a:prstGeom>
        </p:spPr>
      </p:pic>
      <p:pic>
        <p:nvPicPr>
          <p:cNvPr id="18" name="Imagen 1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0B4323A-5A48-7145-BD58-64FDC3A9A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071" y="2753888"/>
            <a:ext cx="2173756" cy="1435823"/>
          </a:xfrm>
          <a:prstGeom prst="rect">
            <a:avLst/>
          </a:prstGeom>
        </p:spPr>
      </p:pic>
      <p:pic>
        <p:nvPicPr>
          <p:cNvPr id="20" name="Imagen 1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5D4CE80-6E99-584A-B195-AD41722DD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561" y="2753888"/>
            <a:ext cx="2173756" cy="1374765"/>
          </a:xfrm>
          <a:prstGeom prst="rect">
            <a:avLst/>
          </a:prstGeom>
        </p:spPr>
      </p:pic>
      <p:pic>
        <p:nvPicPr>
          <p:cNvPr id="22" name="Imagen 21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A0FAF861-7A7E-4448-A34F-2D8128CAF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140" y="4454726"/>
            <a:ext cx="2073777" cy="1332203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9848ED-FC16-2A4C-99BA-6B762B4FE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7071" y="4402917"/>
            <a:ext cx="2173756" cy="1435823"/>
          </a:xfrm>
          <a:prstGeom prst="rect">
            <a:avLst/>
          </a:prstGeom>
        </p:spPr>
      </p:pic>
      <p:pic>
        <p:nvPicPr>
          <p:cNvPr id="26" name="Imagen 2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8100CB0-0F76-0044-BFAA-896EC93EC2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6561" y="4399947"/>
            <a:ext cx="2173756" cy="146000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FB33184B-7269-9544-A4CF-3695BE0B2D6C}"/>
              </a:ext>
            </a:extLst>
          </p:cNvPr>
          <p:cNvSpPr txBox="1"/>
          <p:nvPr/>
        </p:nvSpPr>
        <p:spPr>
          <a:xfrm>
            <a:off x="5540501" y="24825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E6738CE-D73D-E745-9F86-E1DC397AD278}"/>
              </a:ext>
            </a:extLst>
          </p:cNvPr>
          <p:cNvSpPr txBox="1"/>
          <p:nvPr/>
        </p:nvSpPr>
        <p:spPr>
          <a:xfrm>
            <a:off x="7871053" y="24628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1D770EF-3716-D945-95BC-AD7DBE8C1235}"/>
              </a:ext>
            </a:extLst>
          </p:cNvPr>
          <p:cNvSpPr txBox="1"/>
          <p:nvPr/>
        </p:nvSpPr>
        <p:spPr>
          <a:xfrm>
            <a:off x="10172700" y="24825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3D25B34-B51C-0044-895E-307BBC12B161}"/>
              </a:ext>
            </a:extLst>
          </p:cNvPr>
          <p:cNvSpPr txBox="1"/>
          <p:nvPr/>
        </p:nvSpPr>
        <p:spPr>
          <a:xfrm>
            <a:off x="3712362" y="250786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 (ASCII)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F7D4B4D-DD63-0D46-B2D5-159ED5B1EC5E}"/>
              </a:ext>
            </a:extLst>
          </p:cNvPr>
          <p:cNvSpPr txBox="1"/>
          <p:nvPr/>
        </p:nvSpPr>
        <p:spPr>
          <a:xfrm>
            <a:off x="4918635" y="1476878"/>
            <a:ext cx="663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 puede ver el efecto que produce el generador GAN en el espacio</a:t>
            </a:r>
          </a:p>
          <a:p>
            <a:r>
              <a:rPr lang="es-ES" dirty="0"/>
              <a:t>latente al generar varias veces el mismo número y la ventaja que esto</a:t>
            </a:r>
          </a:p>
          <a:p>
            <a:r>
              <a:rPr lang="es-ES" dirty="0"/>
              <a:t>supone para criptografía: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8C4B950-EBD2-EC4A-9C22-19B54D523156}"/>
              </a:ext>
            </a:extLst>
          </p:cNvPr>
          <p:cNvCxnSpPr>
            <a:cxnSpLocks/>
          </p:cNvCxnSpPr>
          <p:nvPr/>
        </p:nvCxnSpPr>
        <p:spPr>
          <a:xfrm>
            <a:off x="3085945" y="2832148"/>
            <a:ext cx="1514719" cy="1297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6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resultados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7897091" y="1280041"/>
            <a:ext cx="3342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Análisis estadístico del </a:t>
            </a:r>
            <a:r>
              <a:rPr lang="es-ES" dirty="0" err="1"/>
              <a:t>dataset</a:t>
            </a:r>
            <a:r>
              <a:rPr lang="es-ES" dirty="0"/>
              <a:t> generado (números del 0 al 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Vector de dimensión 16 que genera el </a:t>
            </a:r>
            <a:r>
              <a:rPr lang="es-ES" dirty="0" err="1"/>
              <a:t>encoder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puede ve que no hay un patrón aparente.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43C992DF-1C71-1045-9313-57AB4FCBA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416" y="1193252"/>
            <a:ext cx="6606174" cy="541671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ED3E8F6B-5BB4-BC48-994D-B3D327D76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419" y="3306795"/>
            <a:ext cx="3605400" cy="152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resultados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6414196" y="1169452"/>
            <a:ext cx="48777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Modelo bidireccional.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Imagen del </a:t>
            </a:r>
            <a:r>
              <a:rPr lang="es-ES" dirty="0" err="1"/>
              <a:t>decoder</a:t>
            </a:r>
            <a:r>
              <a:rPr lang="es-ES" dirty="0"/>
              <a:t> (28x28)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entrena con </a:t>
            </a:r>
            <a:r>
              <a:rPr lang="es-ES" dirty="0" err="1"/>
              <a:t>dataset</a:t>
            </a:r>
            <a:r>
              <a:rPr lang="es-ES" dirty="0"/>
              <a:t> MNIST.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 son los números del 0 al 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Posteriormente se pasan de ASCII a texto.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E530E8-69EE-AF4A-965E-D18CF194FF0E}"/>
              </a:ext>
            </a:extLst>
          </p:cNvPr>
          <p:cNvSpPr txBox="1"/>
          <p:nvPr/>
        </p:nvSpPr>
        <p:spPr>
          <a:xfrm>
            <a:off x="6422731" y="2535377"/>
            <a:ext cx="4877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pasa el texto “Hola me llamo Felipe.”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Resultados en el modelo HACK: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HolG</a:t>
            </a:r>
            <a:r>
              <a:rPr lang="es-ES" dirty="0"/>
              <a:t> me g\x8aaev Fe\x8aioe.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hlinkClick r:id="rId4"/>
              </a:rPr>
              <a:t>\\ol\x11Hm«\x18egamo\x16Felipe</a:t>
            </a:r>
            <a:r>
              <a:rPr lang="es-ES" dirty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Holc</a:t>
            </a:r>
            <a:r>
              <a:rPr lang="es-ES" dirty="0"/>
              <a:t>\x1fmÉŌîÐcɡo </a:t>
            </a:r>
            <a:r>
              <a:rPr lang="es-ES" dirty="0" err="1"/>
              <a:t>FÉlipe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genera 1000 </a:t>
            </a:r>
            <a:r>
              <a:rPr lang="es-ES" dirty="0" err="1"/>
              <a:t>strings</a:t>
            </a:r>
            <a:r>
              <a:rPr lang="es-ES" dirty="0"/>
              <a:t> de prueba compuestos por dos caracteres aleatorios cada uno, el modelo HACK saca una precisión aproximada del 60%.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ECA9D124-136F-1A4D-9ACF-3FE3C090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50" y="1191962"/>
            <a:ext cx="4877716" cy="2590329"/>
          </a:xfrm>
          <a:prstGeom prst="rect">
            <a:avLst/>
          </a:prstGeom>
        </p:spPr>
      </p:pic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2637A23A-9263-944B-91ED-504DD36D1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651" y="3782290"/>
            <a:ext cx="4877716" cy="29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0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SOLUCION FINAL ADOPTADA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665694" y="1314265"/>
            <a:ext cx="5946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Generar una estructura GAN para entrenar todos los modelos a la vez.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Vector aleatorio y Numero (0-9).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Salidas: Numero Recibido (0-9) y Numero </a:t>
            </a:r>
            <a:r>
              <a:rPr lang="es-ES" dirty="0" err="1"/>
              <a:t>Hack</a:t>
            </a:r>
            <a:r>
              <a:rPr lang="es-ES" dirty="0"/>
              <a:t> (0-9).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crean dos modelos partiendo de los ya existentes.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31F69C3-F963-3E4F-B3FD-F04F4E2A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536" y="2807338"/>
            <a:ext cx="2444377" cy="3600824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B4476A8E-D693-A144-A3D9-B4D3BA918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646" y="2807338"/>
            <a:ext cx="2395412" cy="3600514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4AA1E357-F576-DC46-8045-6B5DC3395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843" y="1196154"/>
            <a:ext cx="4583930" cy="1481305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78ACDD2-730E-944A-8ADD-FE9B667DD35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344982" y="2677459"/>
            <a:ext cx="7826" cy="460187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30383714-7312-4B4A-B2AC-9830A4F49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843" y="3137646"/>
            <a:ext cx="4583930" cy="32702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F6D90EF-F89C-9244-ABC0-20DB53DB592F}"/>
              </a:ext>
            </a:extLst>
          </p:cNvPr>
          <p:cNvSpPr txBox="1"/>
          <p:nvPr/>
        </p:nvSpPr>
        <p:spPr>
          <a:xfrm>
            <a:off x="5899088" y="6344164"/>
            <a:ext cx="22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Parámetros: 1569852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D19CA83-FBB8-1140-93BE-445335432090}"/>
              </a:ext>
            </a:extLst>
          </p:cNvPr>
          <p:cNvSpPr txBox="1"/>
          <p:nvPr/>
        </p:nvSpPr>
        <p:spPr>
          <a:xfrm>
            <a:off x="8171568" y="6344164"/>
            <a:ext cx="22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Parámetros: 1424482</a:t>
            </a:r>
          </a:p>
        </p:txBody>
      </p:sp>
    </p:spTree>
    <p:extLst>
      <p:ext uri="{BB962C8B-B14F-4D97-AF65-F5344CB8AC3E}">
        <p14:creationId xmlns:p14="http://schemas.microsoft.com/office/powerpoint/2010/main" val="350797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Entrenamiento de los modelos en conjunto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940148" y="1491804"/>
            <a:ext cx="5562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crea función de perdida personalizada para maximizar la perdida.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Generador GAN no se entrena. Se realiza prueba entrenando los pesos del generador GAN sin resultados satisfactorios.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Partimos de los modelos ya pre-entrenados.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5329D03-75F9-7544-8C43-938DC8A3D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73" y="4019784"/>
            <a:ext cx="4610769" cy="245035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E5B566B-C8F6-A740-B6DC-15FED87302C1}"/>
              </a:ext>
            </a:extLst>
          </p:cNvPr>
          <p:cNvSpPr txBox="1"/>
          <p:nvPr/>
        </p:nvSpPr>
        <p:spPr>
          <a:xfrm>
            <a:off x="5940147" y="4169687"/>
            <a:ext cx="5562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Búsqueda </a:t>
            </a:r>
            <a:r>
              <a:rPr lang="es-ES" dirty="0" err="1"/>
              <a:t>Hiper</a:t>
            </a:r>
            <a:r>
              <a:rPr lang="es-ES" dirty="0"/>
              <a:t>-parámetros, peso LOSS DECO.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0,1 – 0,9. 7000 épocas.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No se encuentra variación significativa, se fija en 0,8.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4242A6C-E7E4-734C-877B-39BC754C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07" y="1314265"/>
            <a:ext cx="4715435" cy="1308847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337DFFA1-278D-E549-AE36-C54E259B7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06" y="2591706"/>
            <a:ext cx="4715435" cy="13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3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resultados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D83EAAC2-29CA-D644-94E2-A59078644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18" y="1135163"/>
            <a:ext cx="6686224" cy="2678665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4DC7F192-49C5-3C49-AD17-CA46DA979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4" y="3989386"/>
            <a:ext cx="6686225" cy="2678665"/>
          </a:xfrm>
          <a:prstGeom prst="rect">
            <a:avLst/>
          </a:prstGeom>
        </p:spPr>
      </p:pic>
      <p:pic>
        <p:nvPicPr>
          <p:cNvPr id="9" name="Imagen 8" descr="Gráfico, Histograma, Gráfico de cajas y bigotes&#10;&#10;Descripción generada automáticamente">
            <a:extLst>
              <a:ext uri="{FF2B5EF4-FFF2-40B4-BE49-F238E27FC236}">
                <a16:creationId xmlns:a16="http://schemas.microsoft.com/office/drawing/2014/main" id="{75A54A8A-7399-ED40-9A54-14FC408F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289660"/>
            <a:ext cx="3496236" cy="350660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F8A8ACF-D940-2144-946C-672DE9FF8817}"/>
              </a:ext>
            </a:extLst>
          </p:cNvPr>
          <p:cNvSpPr txBox="1"/>
          <p:nvPr/>
        </p:nvSpPr>
        <p:spPr>
          <a:xfrm>
            <a:off x="8128000" y="4968175"/>
            <a:ext cx="2962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Modelos Pre-entrenados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8000 épocas.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LOSS DECO = 0,8.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417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517" y="458764"/>
            <a:ext cx="6866965" cy="729060"/>
          </a:xfrm>
        </p:spPr>
        <p:txBody>
          <a:bodyPr/>
          <a:lstStyle/>
          <a:p>
            <a:pPr algn="ctr"/>
            <a:r>
              <a:rPr lang="es-ES" u="sng" dirty="0" err="1">
                <a:solidFill>
                  <a:schemeClr val="bg1"/>
                </a:solidFill>
              </a:rPr>
              <a:t>cONCLUSIONES</a:t>
            </a:r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B2E37-75CB-EF41-983A-75FE8C08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495" y="1307708"/>
            <a:ext cx="9149362" cy="52772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Aplicando técnicas GAN y estadísticas se puede generar encriptaciones sin necesidad de aplicar algoritmos de criptografía.</a:t>
            </a:r>
          </a:p>
          <a:p>
            <a:pPr algn="just"/>
            <a:r>
              <a:rPr lang="es-ES" dirty="0"/>
              <a:t>Enfrentando los modelos se puede entrenar un conjunto de redes neuronales para generar una encriptación mas fuerte.</a:t>
            </a:r>
          </a:p>
          <a:p>
            <a:pPr algn="just"/>
            <a:r>
              <a:rPr lang="es-ES" dirty="0"/>
              <a:t>Posibles mejoras:</a:t>
            </a:r>
          </a:p>
          <a:p>
            <a:pPr lvl="1" algn="just"/>
            <a:r>
              <a:rPr lang="es-ES" dirty="0"/>
              <a:t>Reducir la transmisión de información a un solo vector de tamaño 16.</a:t>
            </a:r>
          </a:p>
          <a:p>
            <a:pPr lvl="1" algn="just"/>
            <a:r>
              <a:rPr lang="es-ES" dirty="0"/>
              <a:t>Convertir el código a </a:t>
            </a:r>
            <a:r>
              <a:rPr lang="es-ES" dirty="0" err="1"/>
              <a:t>TensorFlow</a:t>
            </a:r>
            <a:r>
              <a:rPr lang="es-ES" dirty="0"/>
              <a:t> Lite, para en inferencia, usar herramientas tipo Coral.</a:t>
            </a:r>
          </a:p>
          <a:p>
            <a:pPr lvl="1" algn="just"/>
            <a:r>
              <a:rPr lang="es-ES" dirty="0"/>
              <a:t> Probar otro tipo de arquitecturas para los modelos.</a:t>
            </a:r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2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517" y="458764"/>
            <a:ext cx="6866965" cy="729060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B2E37-75CB-EF41-983A-75FE8C08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495" y="1307708"/>
            <a:ext cx="9149362" cy="527729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PLANTEAMIENTO DEL PROBLEMA</a:t>
            </a:r>
          </a:p>
          <a:p>
            <a:r>
              <a:rPr lang="es-ES" dirty="0"/>
              <a:t>SOLUCIÓN INICIAL ADOPTADA</a:t>
            </a:r>
          </a:p>
          <a:p>
            <a:pPr lvl="1"/>
            <a:r>
              <a:rPr lang="es-ES" dirty="0"/>
              <a:t>Modelo GAN como generador de números.</a:t>
            </a:r>
          </a:p>
          <a:p>
            <a:pPr lvl="1"/>
            <a:r>
              <a:rPr lang="es-ES" dirty="0"/>
              <a:t>Modelo AUTOENCODER como sistema de encriptación.</a:t>
            </a:r>
          </a:p>
          <a:p>
            <a:pPr lvl="1"/>
            <a:r>
              <a:rPr lang="es-ES" dirty="0"/>
              <a:t>Modelo CONVOLUCIONAL como decodificador de las imágenes.</a:t>
            </a:r>
          </a:p>
          <a:p>
            <a:pPr lvl="1"/>
            <a:r>
              <a:rPr lang="es-ES" dirty="0"/>
              <a:t>Modelo CONVOLUCIONAL como posible hacker al sistema.</a:t>
            </a:r>
          </a:p>
          <a:p>
            <a:pPr lvl="1"/>
            <a:r>
              <a:rPr lang="es-ES" dirty="0"/>
              <a:t>Funciones Transmisión/Recepción texto.</a:t>
            </a:r>
          </a:p>
          <a:p>
            <a:pPr lvl="1"/>
            <a:r>
              <a:rPr lang="es-ES" dirty="0"/>
              <a:t>Resultados.</a:t>
            </a:r>
          </a:p>
          <a:p>
            <a:r>
              <a:rPr lang="es-ES" dirty="0"/>
              <a:t>SOLUCION FINAL ADOPTADA</a:t>
            </a:r>
          </a:p>
          <a:p>
            <a:pPr lvl="1"/>
            <a:r>
              <a:rPr lang="es-ES" dirty="0"/>
              <a:t>Entrenamiento de los modelos en conjunto.</a:t>
            </a:r>
          </a:p>
          <a:p>
            <a:pPr lvl="1"/>
            <a:r>
              <a:rPr lang="es-ES" dirty="0"/>
              <a:t>Resultados.</a:t>
            </a:r>
          </a:p>
          <a:p>
            <a:r>
              <a:rPr lang="es-ES" dirty="0"/>
              <a:t>CONCLUSIONES</a:t>
            </a:r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49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517" y="458764"/>
            <a:ext cx="6866965" cy="729060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Planteamiento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B2E37-75CB-EF41-983A-75FE8C08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495" y="1307708"/>
            <a:ext cx="9149362" cy="1175516"/>
          </a:xfrm>
        </p:spPr>
        <p:txBody>
          <a:bodyPr>
            <a:normAutofit fontScale="85000" lnSpcReduction="10000"/>
          </a:bodyPr>
          <a:lstStyle/>
          <a:p>
            <a:r>
              <a:rPr lang="es-ES" dirty="0" err="1"/>
              <a:t>Paper</a:t>
            </a:r>
            <a:r>
              <a:rPr lang="es-ES" dirty="0"/>
              <a:t>: </a:t>
            </a:r>
            <a:r>
              <a:rPr lang="es-ES" b="1" dirty="0"/>
              <a:t>Chaos </a:t>
            </a:r>
            <a:r>
              <a:rPr lang="es-ES" b="1" dirty="0" err="1"/>
              <a:t>Theory</a:t>
            </a:r>
            <a:r>
              <a:rPr lang="es-ES" b="1" dirty="0"/>
              <a:t> </a:t>
            </a:r>
            <a:r>
              <a:rPr lang="es-ES" b="1" dirty="0" err="1"/>
              <a:t>on</a:t>
            </a:r>
            <a:r>
              <a:rPr lang="es-ES" b="1" dirty="0"/>
              <a:t> </a:t>
            </a:r>
            <a:r>
              <a:rPr lang="es-ES" b="1" dirty="0" err="1"/>
              <a:t>Generative</a:t>
            </a:r>
            <a:r>
              <a:rPr lang="es-ES" b="1" dirty="0"/>
              <a:t> </a:t>
            </a:r>
            <a:r>
              <a:rPr lang="es-ES" b="1" dirty="0" err="1"/>
              <a:t>Adversarial</a:t>
            </a:r>
            <a:r>
              <a:rPr lang="es-ES" b="1" dirty="0"/>
              <a:t> Networks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Encryption</a:t>
            </a:r>
            <a:r>
              <a:rPr lang="es-ES" b="1" dirty="0"/>
              <a:t> and </a:t>
            </a:r>
            <a:r>
              <a:rPr lang="es-ES" b="1" dirty="0" err="1"/>
              <a:t>Decryption</a:t>
            </a:r>
            <a:r>
              <a:rPr lang="es-ES" b="1" dirty="0"/>
              <a:t> of Data. </a:t>
            </a:r>
            <a:r>
              <a:rPr lang="es-ES" dirty="0"/>
              <a:t>https://</a:t>
            </a:r>
            <a:r>
              <a:rPr lang="es-ES" dirty="0" err="1"/>
              <a:t>www.researchgate.net</a:t>
            </a:r>
            <a:r>
              <a:rPr lang="es-ES" dirty="0"/>
              <a:t>/</a:t>
            </a:r>
            <a:r>
              <a:rPr lang="es-ES" dirty="0" err="1"/>
              <a:t>publication</a:t>
            </a:r>
            <a:r>
              <a:rPr lang="es-ES" dirty="0"/>
              <a:t>/336925933</a:t>
            </a:r>
            <a:br>
              <a:rPr lang="es-ES" dirty="0"/>
            </a:b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4FE69163-BBA2-A24E-BD3E-5872964A3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48" y="2211598"/>
            <a:ext cx="7861339" cy="41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3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517" y="458764"/>
            <a:ext cx="6866965" cy="729060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Planteamiento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B2E37-75CB-EF41-983A-75FE8C08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495" y="1307707"/>
            <a:ext cx="9149362" cy="477932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ES" dirty="0"/>
              <a:t>Generar chat encriptado “Sin Clave de Encriptación”.</a:t>
            </a:r>
          </a:p>
          <a:p>
            <a:pPr algn="just"/>
            <a:r>
              <a:rPr lang="es-ES" dirty="0"/>
              <a:t>El texto se pasa a numérico con código ASCII.</a:t>
            </a:r>
          </a:p>
          <a:p>
            <a:pPr algn="just"/>
            <a:r>
              <a:rPr lang="es-ES" dirty="0"/>
              <a:t>Usar modelo GAN con el </a:t>
            </a:r>
            <a:r>
              <a:rPr lang="es-ES" dirty="0" err="1"/>
              <a:t>dataset</a:t>
            </a:r>
            <a:r>
              <a:rPr lang="es-ES" dirty="0"/>
              <a:t> MINST números como generador de números.</a:t>
            </a:r>
          </a:p>
          <a:p>
            <a:pPr algn="just"/>
            <a:r>
              <a:rPr lang="es-ES" dirty="0"/>
              <a:t>Usar modelo AUTOENCODER para generar espacio latente para transmitir.</a:t>
            </a:r>
          </a:p>
          <a:p>
            <a:pPr algn="just"/>
            <a:r>
              <a:rPr lang="es-ES" dirty="0"/>
              <a:t>Usar modelo CONVOLUCIONAL para pasar de imagen a texto.</a:t>
            </a:r>
          </a:p>
          <a:p>
            <a:pPr algn="just"/>
            <a:r>
              <a:rPr lang="es-ES" dirty="0"/>
              <a:t>Realizar simulaciones y generar </a:t>
            </a:r>
            <a:r>
              <a:rPr lang="es-ES" dirty="0" err="1"/>
              <a:t>datasets</a:t>
            </a:r>
            <a:r>
              <a:rPr lang="es-ES" dirty="0"/>
              <a:t> encriptados para con otro modelo </a:t>
            </a:r>
            <a:r>
              <a:rPr lang="es-ES" dirty="0" err="1"/>
              <a:t>convolucional</a:t>
            </a:r>
            <a:r>
              <a:rPr lang="es-ES" dirty="0"/>
              <a:t> intentar </a:t>
            </a:r>
            <a:r>
              <a:rPr lang="es-ES" dirty="0" err="1"/>
              <a:t>hackear</a:t>
            </a:r>
            <a:r>
              <a:rPr lang="es-ES" dirty="0"/>
              <a:t> la conexión.</a:t>
            </a:r>
          </a:p>
          <a:p>
            <a:pPr marL="0" indent="0">
              <a:buNone/>
            </a:pPr>
            <a:br>
              <a:rPr lang="es-ES" dirty="0"/>
            </a:b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95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Solución inicial adoptada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B394E00-3DBB-D94D-B176-08079441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1" y="1881270"/>
            <a:ext cx="5599352" cy="237009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9592072-9BA2-EF4D-965C-1DDF1AD0B505}"/>
              </a:ext>
            </a:extLst>
          </p:cNvPr>
          <p:cNvSpPr txBox="1"/>
          <p:nvPr/>
        </p:nvSpPr>
        <p:spPr>
          <a:xfrm>
            <a:off x="6624917" y="1881270"/>
            <a:ext cx="4620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Generar un espacio latente codificado lo mas caótico posible.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Evitar usar “claves de encriptación”.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Conseguir que el modelo genere su propia encriptación.</a:t>
            </a:r>
          </a:p>
        </p:txBody>
      </p:sp>
    </p:spTree>
    <p:extLst>
      <p:ext uri="{BB962C8B-B14F-4D97-AF65-F5344CB8AC3E}">
        <p14:creationId xmlns:p14="http://schemas.microsoft.com/office/powerpoint/2010/main" val="185981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GAN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7242268" y="1280041"/>
            <a:ext cx="42761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Entradas: vector aleatorio de dimensión 100 y numero de 0 a 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entrena con </a:t>
            </a:r>
            <a:r>
              <a:rPr lang="es-ES" dirty="0" err="1"/>
              <a:t>dataset</a:t>
            </a:r>
            <a:r>
              <a:rPr lang="es-ES" dirty="0"/>
              <a:t> MNIST.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Salida imagen de 28x28 (784) con cierta variabilidad para el </a:t>
            </a:r>
            <a:r>
              <a:rPr lang="es-ES" dirty="0" err="1"/>
              <a:t>autoencoder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este proyecto solo usare el generador GAN.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Parámetros: 1169336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Modelo esta basado en: https://</a:t>
            </a:r>
            <a:r>
              <a:rPr lang="es-ES" dirty="0" err="1"/>
              <a:t>machinelearningmastery.com</a:t>
            </a:r>
            <a:r>
              <a:rPr lang="es-ES" dirty="0"/>
              <a:t>/how-to-develop-a-conditional-generative-adversarial-network-from-scratch/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3" name="Imagen 12" descr="Diagrama, Tabla&#10;&#10;Descripción generada automáticamente">
            <a:extLst>
              <a:ext uri="{FF2B5EF4-FFF2-40B4-BE49-F238E27FC236}">
                <a16:creationId xmlns:a16="http://schemas.microsoft.com/office/drawing/2014/main" id="{B9014006-84C3-AD47-8FB3-875FD8FF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66" y="1280041"/>
            <a:ext cx="5894419" cy="5064123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E29E12F-5A25-C44F-8BB4-2E69D9C77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950" y="4623841"/>
            <a:ext cx="3605400" cy="152609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408370A-ED0C-304D-B691-367EC16A1C87}"/>
              </a:ext>
            </a:extLst>
          </p:cNvPr>
          <p:cNvSpPr/>
          <p:nvPr/>
        </p:nvSpPr>
        <p:spPr>
          <a:xfrm>
            <a:off x="7478668" y="4432976"/>
            <a:ext cx="1039906" cy="1010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86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 err="1">
                <a:solidFill>
                  <a:schemeClr val="bg1"/>
                </a:solidFill>
              </a:rPr>
              <a:t>autoencoder</a:t>
            </a:r>
            <a:endParaRPr lang="es-ES" u="sng" dirty="0">
              <a:solidFill>
                <a:schemeClr val="bg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337958" y="1280041"/>
            <a:ext cx="5902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Imagen del generador GAN (784)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entrena con </a:t>
            </a:r>
            <a:r>
              <a:rPr lang="es-ES" dirty="0" err="1"/>
              <a:t>dataset</a:t>
            </a:r>
            <a:r>
              <a:rPr lang="es-ES" dirty="0"/>
              <a:t> MNIST.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Encoder</a:t>
            </a:r>
            <a:r>
              <a:rPr lang="es-ES" dirty="0"/>
              <a:t>: espacio latente de dimensión 16.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 del </a:t>
            </a:r>
            <a:r>
              <a:rPr lang="es-ES" dirty="0" err="1"/>
              <a:t>encoder</a:t>
            </a:r>
            <a:r>
              <a:rPr lang="es-ES" dirty="0"/>
              <a:t> texto codificado, transmite por internet.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Decoder</a:t>
            </a:r>
            <a:r>
              <a:rPr lang="es-ES" dirty="0"/>
              <a:t>: recibe vector de 16 y vuelve a generar imagen de dimensión 784.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Conseguir que este espacio latente sea lo mas caótico posible.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generan dos </a:t>
            </a:r>
            <a:r>
              <a:rPr lang="es-ES" dirty="0" err="1"/>
              <a:t>autoencoders</a:t>
            </a:r>
            <a:r>
              <a:rPr lang="es-ES" dirty="0"/>
              <a:t> y los </a:t>
            </a:r>
            <a:r>
              <a:rPr lang="es-ES" dirty="0" err="1"/>
              <a:t>encoders</a:t>
            </a:r>
            <a:r>
              <a:rPr lang="es-ES" dirty="0"/>
              <a:t> y </a:t>
            </a:r>
            <a:r>
              <a:rPr lang="es-ES" dirty="0" err="1"/>
              <a:t>decoders</a:t>
            </a:r>
            <a:r>
              <a:rPr lang="es-ES" dirty="0"/>
              <a:t> por separado para poder obtener el espacio latente.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Parámetros: 220320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25904E-7188-CF4F-B1E7-B969B07B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29" y="1112627"/>
            <a:ext cx="3518258" cy="5577959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81D2866B-A5D1-3648-9771-CBB3ABAD4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040" y="4456743"/>
            <a:ext cx="3605400" cy="152609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9E97496-5C8F-9F43-9006-6634D54D4E4C}"/>
              </a:ext>
            </a:extLst>
          </p:cNvPr>
          <p:cNvSpPr/>
          <p:nvPr/>
        </p:nvSpPr>
        <p:spPr>
          <a:xfrm>
            <a:off x="7305349" y="4515091"/>
            <a:ext cx="1645793" cy="1010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56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AUTOENCODER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7040025" y="1453136"/>
            <a:ext cx="4591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comprueba que el espacio latente es único a cada </a:t>
            </a:r>
            <a:r>
              <a:rPr lang="es-ES" dirty="0" err="1"/>
              <a:t>encoder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Inicialización de pesos es aleatoria.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D27346-273C-A847-A8F2-515789A3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311" y="1453136"/>
            <a:ext cx="5562485" cy="82119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DFC648-2852-2447-A793-41434AFBB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261" y="2592178"/>
            <a:ext cx="5567083" cy="816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650855-2806-844F-8F79-A5810395C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761" y="3726304"/>
            <a:ext cx="5587583" cy="8211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41BFAEC-1D87-7641-9AD7-CBB374C6C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268" y="4901860"/>
            <a:ext cx="5608568" cy="82119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29C48F1-3797-CA45-9A71-5696D5B46544}"/>
              </a:ext>
            </a:extLst>
          </p:cNvPr>
          <p:cNvSpPr txBox="1"/>
          <p:nvPr/>
        </p:nvSpPr>
        <p:spPr>
          <a:xfrm>
            <a:off x="3093523" y="1161326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1 – </a:t>
            </a:r>
            <a:r>
              <a:rPr lang="es-ES" dirty="0" err="1"/>
              <a:t>Decoder</a:t>
            </a:r>
            <a:r>
              <a:rPr lang="es-ES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BD4BCA7-D9CC-DE44-AB37-6CC4E5C616E3}"/>
              </a:ext>
            </a:extLst>
          </p:cNvPr>
          <p:cNvSpPr txBox="1"/>
          <p:nvPr/>
        </p:nvSpPr>
        <p:spPr>
          <a:xfrm>
            <a:off x="3034876" y="2251731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2 – </a:t>
            </a:r>
            <a:r>
              <a:rPr lang="es-ES" dirty="0" err="1"/>
              <a:t>Decoder</a:t>
            </a:r>
            <a:r>
              <a:rPr lang="es-ES" dirty="0"/>
              <a:t> 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FE7E46-C184-4E4D-8765-622856B9B3BC}"/>
              </a:ext>
            </a:extLst>
          </p:cNvPr>
          <p:cNvSpPr txBox="1"/>
          <p:nvPr/>
        </p:nvSpPr>
        <p:spPr>
          <a:xfrm>
            <a:off x="3024626" y="3382713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1 – </a:t>
            </a:r>
            <a:r>
              <a:rPr lang="es-ES" dirty="0" err="1"/>
              <a:t>Decoder</a:t>
            </a:r>
            <a:r>
              <a:rPr lang="es-ES" dirty="0"/>
              <a:t>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D842F13-4ACE-D943-BF30-1EE3E49DD289}"/>
              </a:ext>
            </a:extLst>
          </p:cNvPr>
          <p:cNvSpPr txBox="1"/>
          <p:nvPr/>
        </p:nvSpPr>
        <p:spPr>
          <a:xfrm>
            <a:off x="3034876" y="4593295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2 – </a:t>
            </a:r>
            <a:r>
              <a:rPr lang="es-ES" dirty="0" err="1"/>
              <a:t>Decoder</a:t>
            </a:r>
            <a:r>
              <a:rPr lang="es-ES" dirty="0"/>
              <a:t> 1</a:t>
            </a:r>
          </a:p>
        </p:txBody>
      </p:sp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4CBFB47E-3B51-8047-A935-CBDADBEDB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3170" y="4196957"/>
            <a:ext cx="3605400" cy="152609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D1F60EA-CD7D-F548-BDD4-B78831529E82}"/>
              </a:ext>
            </a:extLst>
          </p:cNvPr>
          <p:cNvSpPr/>
          <p:nvPr/>
        </p:nvSpPr>
        <p:spPr>
          <a:xfrm>
            <a:off x="8542479" y="4255305"/>
            <a:ext cx="1645793" cy="1010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005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CONVOLUCIONAL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337958" y="1280041"/>
            <a:ext cx="5902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Imagen del </a:t>
            </a:r>
            <a:r>
              <a:rPr lang="es-ES" dirty="0" err="1"/>
              <a:t>decoder</a:t>
            </a:r>
            <a:r>
              <a:rPr lang="es-ES" dirty="0"/>
              <a:t> (28x28)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entrena con </a:t>
            </a:r>
            <a:r>
              <a:rPr lang="es-ES" dirty="0" err="1"/>
              <a:t>dataset</a:t>
            </a:r>
            <a:r>
              <a:rPr lang="es-ES" dirty="0"/>
              <a:t> MNIST.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 son los números del 0 al 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Posteriormente se pasan de ASCII a texto.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Resultados en test: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Test </a:t>
            </a:r>
            <a:r>
              <a:rPr lang="es-ES" dirty="0" err="1"/>
              <a:t>loss</a:t>
            </a:r>
            <a:r>
              <a:rPr lang="es-ES" dirty="0"/>
              <a:t>: 0.024375958368182182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Test </a:t>
            </a:r>
            <a:r>
              <a:rPr lang="es-ES" dirty="0" err="1"/>
              <a:t>accuracy</a:t>
            </a:r>
            <a:r>
              <a:rPr lang="es-ES" dirty="0"/>
              <a:t>: 0.9926000237464905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Resultados del </a:t>
            </a:r>
            <a:r>
              <a:rPr lang="es-ES" dirty="0" err="1"/>
              <a:t>decoder</a:t>
            </a:r>
            <a:r>
              <a:rPr lang="es-ES" dirty="0"/>
              <a:t> (prueba de 10 números):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Test </a:t>
            </a:r>
            <a:r>
              <a:rPr lang="es-ES" dirty="0" err="1"/>
              <a:t>loss</a:t>
            </a:r>
            <a:r>
              <a:rPr lang="es-ES" dirty="0"/>
              <a:t>: 0.0027047712355852127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Test </a:t>
            </a:r>
            <a:r>
              <a:rPr lang="es-ES" dirty="0" err="1"/>
              <a:t>accuracy</a:t>
            </a:r>
            <a:r>
              <a:rPr lang="es-ES" dirty="0"/>
              <a:t>: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Parámetros: 34826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C16E2A01-80A2-364C-9AB8-EA5ECA314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81" y="1280041"/>
            <a:ext cx="3556000" cy="538480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C129D69F-540D-7743-B04F-3C10EBB3C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40" y="4419263"/>
            <a:ext cx="3605400" cy="152609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57D4FF3-2C13-1E47-9989-AF6A0FD77330}"/>
              </a:ext>
            </a:extLst>
          </p:cNvPr>
          <p:cNvSpPr/>
          <p:nvPr/>
        </p:nvSpPr>
        <p:spPr>
          <a:xfrm>
            <a:off x="8907043" y="4409644"/>
            <a:ext cx="1006597" cy="1010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356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1394</TotalTime>
  <Words>1195</Words>
  <Application>Microsoft Macintosh PowerPoint</Application>
  <PresentationFormat>Panorámica</PresentationFormat>
  <Paragraphs>191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Circuito</vt:lpstr>
      <vt:lpstr>Sistema de encriptación utilizando redes gan y autoencoders</vt:lpstr>
      <vt:lpstr>contenido</vt:lpstr>
      <vt:lpstr>Planteamiento problema</vt:lpstr>
      <vt:lpstr>Planteamiento problema</vt:lpstr>
      <vt:lpstr>Solución inicial adoptada</vt:lpstr>
      <vt:lpstr>GAN</vt:lpstr>
      <vt:lpstr>autoencoder</vt:lpstr>
      <vt:lpstr>AUTOENCODER</vt:lpstr>
      <vt:lpstr>CONVOLUCIONAL</vt:lpstr>
      <vt:lpstr>CONVOLUCIONAL hack</vt:lpstr>
      <vt:lpstr>Funciones transmisión recepción texto</vt:lpstr>
      <vt:lpstr>Funciones transmisión recepción texto</vt:lpstr>
      <vt:lpstr>resultados</vt:lpstr>
      <vt:lpstr>resultados</vt:lpstr>
      <vt:lpstr>SOLUCION FINAL ADOPTADA</vt:lpstr>
      <vt:lpstr>Entrenamiento de los modelos en conjunto</vt:lpstr>
      <vt:lpstr>resultados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encriptación utilizando redes gan y autoencoders</dc:title>
  <dc:creator>Felipe Higon Martinez</dc:creator>
  <cp:lastModifiedBy>Felipe Higon Martinez</cp:lastModifiedBy>
  <cp:revision>74</cp:revision>
  <dcterms:created xsi:type="dcterms:W3CDTF">2021-02-28T11:52:00Z</dcterms:created>
  <dcterms:modified xsi:type="dcterms:W3CDTF">2021-03-07T17:44:08Z</dcterms:modified>
</cp:coreProperties>
</file>